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82" r:id="rId7"/>
    <p:sldId id="283" r:id="rId8"/>
    <p:sldId id="262" r:id="rId9"/>
    <p:sldId id="284" r:id="rId10"/>
    <p:sldId id="290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0099FF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 autoAdjust="0"/>
    <p:restoredTop sz="93398" autoAdjust="0"/>
  </p:normalViewPr>
  <p:slideViewPr>
    <p:cSldViewPr>
      <p:cViewPr>
        <p:scale>
          <a:sx n="100" d="100"/>
          <a:sy n="100" d="100"/>
        </p:scale>
        <p:origin x="-10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view3D>
      <c:depthPercent val="100"/>
      <c:perspective val="30"/>
    </c:view3D>
    <c:plotArea>
      <c:layout>
        <c:manualLayout>
          <c:layoutTarget val="inner"/>
          <c:xMode val="edge"/>
          <c:yMode val="edge"/>
          <c:x val="0.13737921212763204"/>
          <c:y val="4.7314069967973972E-2"/>
          <c:w val="0.59011362328788863"/>
          <c:h val="0.7236881321246027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Фактическое исполнение за 1 квартал</c:v>
                </c:pt>
                <c:pt idx="1">
                  <c:v>Уточненный план на 2014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785</c:v>
                </c:pt>
                <c:pt idx="1">
                  <c:v>791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Фактическое исполнение за 1 квартал</c:v>
                </c:pt>
                <c:pt idx="1">
                  <c:v>Уточненный план на 2014 год</c:v>
                </c:pt>
              </c:strCache>
            </c:strRef>
          </c:cat>
          <c:val>
            <c:numRef>
              <c:f>Лист1!$C$2:$C$5</c:f>
              <c:numCache>
                <c:formatCode>0.00</c:formatCode>
                <c:ptCount val="2"/>
                <c:pt idx="0" formatCode="General">
                  <c:v>6011.1</c:v>
                </c:pt>
                <c:pt idx="1">
                  <c:v>6004.8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Фактическое исполнение за 1 квартал</c:v>
                </c:pt>
                <c:pt idx="1">
                  <c:v>Уточненный план на 2014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  <c:pt idx="0">
                  <c:v>2170.1999999999998</c:v>
                </c:pt>
                <c:pt idx="1">
                  <c:v>2170.1999999999998</c:v>
                </c:pt>
              </c:numCache>
            </c:numRef>
          </c:val>
        </c:ser>
        <c:shape val="cylinder"/>
        <c:axId val="94283264"/>
        <c:axId val="94284800"/>
        <c:axId val="94465088"/>
      </c:bar3DChart>
      <c:catAx>
        <c:axId val="94283264"/>
        <c:scaling>
          <c:orientation val="minMax"/>
        </c:scaling>
        <c:delete val="1"/>
        <c:axPos val="b"/>
        <c:tickLblPos val="none"/>
        <c:crossAx val="94284800"/>
        <c:crosses val="autoZero"/>
        <c:auto val="1"/>
        <c:lblAlgn val="ctr"/>
        <c:lblOffset val="100"/>
      </c:catAx>
      <c:valAx>
        <c:axId val="94284800"/>
        <c:scaling>
          <c:orientation val="minMax"/>
        </c:scaling>
        <c:axPos val="l"/>
        <c:majorGridlines/>
        <c:numFmt formatCode="General" sourceLinked="1"/>
        <c:tickLblPos val="nextTo"/>
        <c:crossAx val="94283264"/>
        <c:crosses val="autoZero"/>
        <c:crossBetween val="between"/>
      </c:valAx>
      <c:serAx>
        <c:axId val="94465088"/>
        <c:scaling>
          <c:orientation val="minMax"/>
        </c:scaling>
        <c:delete val="1"/>
        <c:axPos val="b"/>
        <c:tickLblPos val="none"/>
        <c:crossAx val="94284800"/>
        <c:crosses val="autoZero"/>
      </c:serAx>
    </c:plotArea>
    <c:legend>
      <c:legendPos val="r"/>
      <c:layout>
        <c:manualLayout>
          <c:xMode val="edge"/>
          <c:yMode val="edge"/>
          <c:x val="0.7122222222222222"/>
          <c:y val="0.34686971235194802"/>
          <c:w val="0.27444444444444482"/>
          <c:h val="0.30795262267343487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0.26467</cdr:x>
      <cdr:y>0.73873</cdr:y>
    </cdr:from>
    <cdr:to>
      <cdr:x>0.28622</cdr:x>
      <cdr:y>0.79406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2268887" y="4158514"/>
          <a:ext cx="184731" cy="31149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endParaRPr lang="ru-RU" sz="1400" b="1" cap="none" spc="100" dirty="0">
            <a:ln w="1800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  <a:solidFill>
              <a:srgbClr val="000000"/>
            </a:solidFill>
            <a:effectLst/>
          </a:endParaRPr>
        </a:p>
      </cdr:txBody>
    </cdr:sp>
  </cdr:relSizeAnchor>
  <cdr:relSizeAnchor xmlns:cdr="http://schemas.openxmlformats.org/drawingml/2006/chartDrawing">
    <cdr:from>
      <cdr:x>0.0795</cdr:x>
      <cdr:y>0.72724</cdr:y>
    </cdr:from>
    <cdr:to>
      <cdr:x>0.34826</cdr:x>
      <cdr:y>0.82029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681013" y="4089216"/>
          <a:ext cx="2302232" cy="52322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2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4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Фактическое исполнение </a:t>
          </a:r>
        </a:p>
        <a:p xmlns:a="http://schemas.openxmlformats.org/drawingml/2006/main">
          <a:pPr algn="ctr" rtl="0">
            <a:defRPr sz="1000"/>
          </a:pPr>
          <a:r>
            <a:rPr lang="ru-RU" sz="14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За 2019 год</a:t>
          </a:r>
          <a:endParaRPr lang="ru-RU" sz="1400" b="1" i="0" u="none" strike="noStrike" baseline="0" dirty="0">
            <a:solidFill>
              <a:srgbClr val="000000"/>
            </a:solidFill>
            <a:latin typeface="Times New Roman"/>
            <a:cs typeface="Times New Roman"/>
          </a:endParaRPr>
        </a:p>
      </cdr:txBody>
    </cdr:sp>
  </cdr:relSizeAnchor>
  <cdr:relSizeAnchor xmlns:cdr="http://schemas.openxmlformats.org/drawingml/2006/chartDrawing">
    <cdr:from>
      <cdr:x>0.45269</cdr:x>
      <cdr:y>0.79217</cdr:y>
    </cdr:from>
    <cdr:to>
      <cdr:x>0.64829</cdr:x>
      <cdr:y>0.88522</cdr:y>
    </cdr:to>
    <cdr:sp macro="" textlink="">
      <cdr:nvSpPr>
        <cdr:cNvPr id="7" name="Прямоугольник 6"/>
        <cdr:cNvSpPr/>
      </cdr:nvSpPr>
      <cdr:spPr>
        <a:xfrm xmlns:a="http://schemas.openxmlformats.org/drawingml/2006/main">
          <a:off x="3877851" y="4454312"/>
          <a:ext cx="1675459" cy="52322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2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4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Уточнённый план</a:t>
          </a:r>
        </a:p>
        <a:p xmlns:a="http://schemas.openxmlformats.org/drawingml/2006/main">
          <a:pPr algn="ctr" rtl="0">
            <a:defRPr sz="1000"/>
          </a:pPr>
          <a:r>
            <a:rPr lang="ru-RU" sz="14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на </a:t>
          </a:r>
          <a:r>
            <a:rPr lang="ru-RU" sz="14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2019  </a:t>
          </a:r>
          <a:r>
            <a:rPr lang="ru-RU" sz="14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год</a:t>
          </a:r>
        </a:p>
      </cdr:txBody>
    </cdr:sp>
  </cdr:relSizeAnchor>
  <cdr:relSizeAnchor xmlns:cdr="http://schemas.openxmlformats.org/drawingml/2006/chartDrawing">
    <cdr:from>
      <cdr:x>0.29654</cdr:x>
      <cdr:y>0.66232</cdr:y>
    </cdr:from>
    <cdr:to>
      <cdr:x>0.29654</cdr:x>
      <cdr:y>0.71426</cdr:y>
    </cdr:to>
    <cdr:cxnSp macro="">
      <cdr:nvCxnSpPr>
        <cdr:cNvPr id="9" name="Прямая со стрелкой 8"/>
        <cdr:cNvCxnSpPr/>
      </cdr:nvCxnSpPr>
      <cdr:spPr>
        <a:xfrm xmlns:a="http://schemas.openxmlformats.org/drawingml/2006/main">
          <a:off x="2519511" y="3672631"/>
          <a:ext cx="0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3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BAB51-3FC1-43E7-ACA6-11BA2360FFA7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19487-A062-424C-90D8-95ED0662F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9487-A062-424C-90D8-95ED0662F7E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191FB2-1263-44D5-A1E3-4E4C53FD48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88E85-473F-4401-A829-0C74CA2F32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3D215-13A7-4032-9637-BE9EF535A0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43B48-4B6C-4762-8440-B5F78EC0CD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C6484-74A3-4AD7-A099-899B953544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541ABB-33B5-4844-A25C-B56077EC48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51D52-C12F-43C0-AED0-B676A83BF9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F9B85A-2E54-4F73-9F98-145E3D5A5D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F294-768A-44EC-904D-BD3C1EAA35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F0C234-47BA-43EE-9884-A0E3079141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A4C325-4C45-4D29-AA6D-F10ED9F528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469F35-216F-4BD6-B05E-A37755978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7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8361E7EB-D383-4243-9E1F-8F0C57C76A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8" r:id="rId1"/>
    <p:sldLayoutId id="2147484152" r:id="rId2"/>
    <p:sldLayoutId id="2147484159" r:id="rId3"/>
    <p:sldLayoutId id="2147484153" r:id="rId4"/>
    <p:sldLayoutId id="2147484160" r:id="rId5"/>
    <p:sldLayoutId id="2147484154" r:id="rId6"/>
    <p:sldLayoutId id="2147484161" r:id="rId7"/>
    <p:sldLayoutId id="2147484162" r:id="rId8"/>
    <p:sldLayoutId id="2147484163" r:id="rId9"/>
    <p:sldLayoutId id="2147484155" r:id="rId10"/>
    <p:sldLayoutId id="2147484156" r:id="rId11"/>
    <p:sldLayoutId id="214748415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Microsoft_Office_Excel_97-20031.xls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5"/>
          <p:cNvSpPr>
            <a:spLocks noChangeArrowheads="1" noChangeShapeType="1" noTextEdit="1"/>
          </p:cNvSpPr>
          <p:nvPr/>
        </p:nvSpPr>
        <p:spPr bwMode="auto">
          <a:xfrm>
            <a:off x="179388" y="115888"/>
            <a:ext cx="8856662" cy="655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i="1" kern="10" dirty="0" smtClean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бюджета </a:t>
            </a:r>
          </a:p>
          <a:p>
            <a:pPr algn="ctr">
              <a:defRPr/>
            </a:pPr>
            <a:r>
              <a:rPr lang="ru-RU" sz="3600" i="1" kern="10" dirty="0" smtClean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600" i="1" kern="10" dirty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граждан </a:t>
            </a:r>
          </a:p>
          <a:p>
            <a:pPr algn="ctr">
              <a:defRPr/>
            </a:pPr>
            <a:r>
              <a:rPr lang="ru-RU" sz="3600" i="1" kern="10" dirty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</a:p>
          <a:p>
            <a:pPr algn="ctr">
              <a:defRPr/>
            </a:pPr>
            <a:r>
              <a:rPr lang="ru-RU" sz="3600" i="1" kern="10" dirty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i="1" kern="10" dirty="0" err="1" smtClean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Почепский</a:t>
            </a:r>
            <a:r>
              <a:rPr lang="ru-RU" sz="3600" i="1" kern="10" dirty="0" smtClean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kern="10" dirty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сельсовет» </a:t>
            </a:r>
            <a:endParaRPr lang="ru-RU" sz="3600" i="1" kern="10" dirty="0" smtClean="0">
              <a:ln w="9525">
                <a:solidFill>
                  <a:srgbClr val="217335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600" i="1" kern="10" dirty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i="1" kern="10" dirty="0" smtClean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2019 год</a:t>
            </a:r>
            <a:endParaRPr lang="ru-RU" sz="3600" i="1" kern="10" dirty="0">
              <a:ln w="9525">
                <a:solidFill>
                  <a:srgbClr val="217335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3600" i="1" kern="10" dirty="0">
              <a:ln w="9525">
                <a:solidFill>
                  <a:srgbClr val="217335"/>
                </a:solidFill>
                <a:round/>
                <a:headEnd/>
                <a:tailEnd/>
              </a:ln>
              <a:solidFill>
                <a:srgbClr val="B0BFC2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5"/>
          <p:cNvSpPr>
            <a:spLocks noChangeArrowheads="1"/>
          </p:cNvSpPr>
          <p:nvPr/>
        </p:nvSpPr>
        <p:spPr bwMode="auto">
          <a:xfrm>
            <a:off x="1043608" y="25400"/>
            <a:ext cx="782734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2400" b="1" i="1" dirty="0">
                <a:solidFill>
                  <a:srgbClr val="000000"/>
                </a:solidFill>
              </a:rPr>
              <a:t>Исполнение бюджета поселения за </a:t>
            </a:r>
            <a:r>
              <a:rPr lang="ru-RU" altLang="ru-RU" sz="2400" b="1" i="1" dirty="0" smtClean="0">
                <a:solidFill>
                  <a:srgbClr val="000000"/>
                </a:solidFill>
              </a:rPr>
              <a:t>2019 </a:t>
            </a:r>
            <a:r>
              <a:rPr lang="ru-RU" altLang="ru-RU" sz="2400" b="1" i="1" dirty="0">
                <a:solidFill>
                  <a:srgbClr val="000000"/>
                </a:solidFill>
              </a:rPr>
              <a:t>год </a:t>
            </a:r>
            <a:endParaRPr lang="ru-RU" altLang="ru-RU" sz="2400" b="1" i="1" dirty="0" smtClean="0">
              <a:solidFill>
                <a:srgbClr val="000000"/>
              </a:solidFill>
            </a:endParaRPr>
          </a:p>
          <a:p>
            <a:pPr algn="ctr"/>
            <a:r>
              <a:rPr lang="ru-RU" altLang="ru-RU" sz="2400" b="1" i="1" dirty="0" smtClean="0">
                <a:solidFill>
                  <a:srgbClr val="000000"/>
                </a:solidFill>
              </a:rPr>
              <a:t>в </a:t>
            </a:r>
            <a:r>
              <a:rPr lang="ru-RU" altLang="ru-RU" sz="2400" b="1" i="1" dirty="0">
                <a:solidFill>
                  <a:srgbClr val="000000"/>
                </a:solidFill>
              </a:rPr>
              <a:t>разрезе функциональной классификации расходов</a:t>
            </a:r>
            <a:endParaRPr lang="ru-RU" altLang="ru-RU" sz="2400" i="1" dirty="0">
              <a:solidFill>
                <a:srgbClr val="0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000232" y="1643050"/>
            <a:ext cx="6215106" cy="2722575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Times New Roman" pitchFamily="18" charset="0"/>
              </a:rPr>
              <a:t>Национальная оборона</a:t>
            </a:r>
          </a:p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cs typeface="Times New Roman" pitchFamily="18" charset="0"/>
              </a:rPr>
              <a:t>(расходы по субвенциям на осуществление первичного воинского учета на территориях, где отсутствуют военные комиссариаты)</a:t>
            </a:r>
          </a:p>
          <a:p>
            <a:pPr algn="ctr">
              <a:defRPr/>
            </a:pPr>
            <a:r>
              <a:rPr lang="ru-RU" dirty="0" smtClean="0">
                <a:solidFill>
                  <a:srgbClr val="FFFFFF"/>
                </a:solidFill>
                <a:cs typeface="Times New Roman" pitchFamily="18" charset="0"/>
              </a:rPr>
              <a:t>77,8 тыс</a:t>
            </a:r>
            <a:r>
              <a:rPr lang="ru-RU" dirty="0">
                <a:solidFill>
                  <a:srgbClr val="FFFFFF"/>
                </a:solidFill>
                <a:cs typeface="Times New Roman" pitchFamily="18" charset="0"/>
              </a:rPr>
              <a:t>. 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3"/>
          <p:cNvSpPr>
            <a:spLocks noChangeArrowheads="1"/>
          </p:cNvSpPr>
          <p:nvPr/>
        </p:nvSpPr>
        <p:spPr bwMode="auto">
          <a:xfrm>
            <a:off x="1071538" y="115888"/>
            <a:ext cx="80724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2400" b="1" i="1" dirty="0">
                <a:solidFill>
                  <a:srgbClr val="0000FF"/>
                </a:solidFill>
                <a:cs typeface="Times New Roman" pitchFamily="18" charset="0"/>
              </a:rPr>
              <a:t>Исполнение бюджета  Почепского сельсовета Дмитриевского района </a:t>
            </a:r>
            <a:r>
              <a:rPr lang="ru-RU" altLang="ru-RU" sz="2400" b="1" i="1" dirty="0" smtClean="0">
                <a:solidFill>
                  <a:srgbClr val="0000FF"/>
                </a:solidFill>
                <a:cs typeface="Times New Roman" pitchFamily="18" charset="0"/>
              </a:rPr>
              <a:t> Курской области </a:t>
            </a:r>
          </a:p>
          <a:p>
            <a:pPr algn="ctr"/>
            <a:r>
              <a:rPr lang="ru-RU" altLang="ru-RU" sz="2400" b="1" i="1" dirty="0" smtClean="0">
                <a:solidFill>
                  <a:srgbClr val="0000FF"/>
                </a:solidFill>
                <a:cs typeface="Times New Roman" pitchFamily="18" charset="0"/>
              </a:rPr>
              <a:t>за 2019 </a:t>
            </a:r>
            <a:r>
              <a:rPr lang="ru-RU" altLang="ru-RU" sz="2400" b="1" i="1" dirty="0">
                <a:solidFill>
                  <a:srgbClr val="0000FF"/>
                </a:solidFill>
                <a:cs typeface="Times New Roman" pitchFamily="18" charset="0"/>
              </a:rPr>
              <a:t>год</a:t>
            </a:r>
          </a:p>
        </p:txBody>
      </p:sp>
      <p:sp>
        <p:nvSpPr>
          <p:cNvPr id="10243" name="Прямоугольник 4"/>
          <p:cNvSpPr>
            <a:spLocks noChangeArrowheads="1"/>
          </p:cNvSpPr>
          <p:nvPr/>
        </p:nvSpPr>
        <p:spPr bwMode="auto">
          <a:xfrm>
            <a:off x="106363" y="1412875"/>
            <a:ext cx="8786117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подготовлена на основании:</a:t>
            </a: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0" hangingPunct="0">
              <a:spcBef>
                <a:spcPct val="20000"/>
              </a:spcBef>
              <a:buClr>
                <a:srgbClr val="000000"/>
              </a:buClr>
              <a:buSzPct val="65000"/>
              <a:buFont typeface="Wingdings 2" pitchFamily="18" charset="2"/>
              <a:buChar char=""/>
            </a:pPr>
            <a:r>
              <a:rPr lang="ru-RU" altLang="ru-RU" sz="1400" dirty="0">
                <a:latin typeface="Times New Roman" pitchFamily="18" charset="0"/>
              </a:rPr>
              <a:t>Решения Собрания депутатов Почепского сельсовета от </a:t>
            </a:r>
            <a:r>
              <a:rPr lang="ru-RU" altLang="ru-RU" sz="1400" dirty="0" smtClean="0">
                <a:latin typeface="Times New Roman" pitchFamily="18" charset="0"/>
              </a:rPr>
              <a:t>17.12.2018 № 126 «О </a:t>
            </a:r>
            <a:r>
              <a:rPr lang="ru-RU" altLang="ru-RU" sz="1400" dirty="0">
                <a:latin typeface="Times New Roman" pitchFamily="18" charset="0"/>
              </a:rPr>
              <a:t>бюджете  муниципального образования «</a:t>
            </a:r>
            <a:r>
              <a:rPr lang="ru-RU" altLang="ru-RU" sz="1400" dirty="0" err="1">
                <a:latin typeface="Times New Roman" pitchFamily="18" charset="0"/>
              </a:rPr>
              <a:t>Почепский</a:t>
            </a:r>
            <a:r>
              <a:rPr lang="ru-RU" altLang="ru-RU" sz="1400" dirty="0">
                <a:latin typeface="Times New Roman" pitchFamily="18" charset="0"/>
              </a:rPr>
              <a:t> сельсовет» Дмитриевского района Курской области  на </a:t>
            </a:r>
            <a:r>
              <a:rPr lang="ru-RU" altLang="ru-RU" sz="1400" dirty="0" smtClean="0">
                <a:latin typeface="Times New Roman" pitchFamily="18" charset="0"/>
              </a:rPr>
              <a:t>2019 год </a:t>
            </a:r>
            <a:r>
              <a:rPr lang="ru-RU" altLang="ru-RU" sz="1400" dirty="0">
                <a:latin typeface="Times New Roman" pitchFamily="18" charset="0"/>
              </a:rPr>
              <a:t>и на плановый период </a:t>
            </a:r>
            <a:r>
              <a:rPr lang="ru-RU" altLang="ru-RU" sz="1400" dirty="0" smtClean="0">
                <a:latin typeface="Times New Roman" pitchFamily="18" charset="0"/>
              </a:rPr>
              <a:t>2020 и 2021 годов»;</a:t>
            </a:r>
            <a:endParaRPr lang="ru-RU" altLang="ru-RU" sz="1400" dirty="0">
              <a:latin typeface="Times New Roman" pitchFamily="18" charset="0"/>
            </a:endParaRPr>
          </a:p>
          <a:p>
            <a:pPr lvl="2" eaLnBrk="0" hangingPunct="0">
              <a:spcBef>
                <a:spcPct val="20000"/>
              </a:spcBef>
              <a:buClr>
                <a:srgbClr val="000000"/>
              </a:buClr>
              <a:buSzPct val="65000"/>
              <a:buFont typeface="Wingdings 2" pitchFamily="18" charset="2"/>
              <a:buChar char=""/>
            </a:pPr>
            <a:r>
              <a:rPr lang="ru-RU" altLang="ru-RU" sz="1400" dirty="0">
                <a:latin typeface="Times New Roman" pitchFamily="18" charset="0"/>
              </a:rPr>
              <a:t> Решения Собрания депутатов </a:t>
            </a:r>
            <a:r>
              <a:rPr lang="ru-RU" altLang="ru-RU" sz="1400" dirty="0" smtClean="0">
                <a:latin typeface="Times New Roman" pitchFamily="18" charset="0"/>
              </a:rPr>
              <a:t>Почепского </a:t>
            </a:r>
            <a:r>
              <a:rPr lang="ru-RU" altLang="ru-RU" sz="1400" dirty="0">
                <a:latin typeface="Times New Roman" pitchFamily="18" charset="0"/>
              </a:rPr>
              <a:t>сельсовета от </a:t>
            </a:r>
            <a:r>
              <a:rPr lang="ru-RU" altLang="ru-RU" sz="1400" dirty="0" smtClean="0">
                <a:latin typeface="Times New Roman" pitchFamily="18" charset="0"/>
              </a:rPr>
              <a:t>31.12.2019 № 162 </a:t>
            </a:r>
            <a:r>
              <a:rPr lang="ru-RU" altLang="ru-RU" sz="1400" dirty="0">
                <a:latin typeface="Times New Roman" pitchFamily="18" charset="0"/>
              </a:rPr>
              <a:t>«О внесении изменений в решение Собрания депутатов </a:t>
            </a:r>
            <a:r>
              <a:rPr lang="ru-RU" altLang="ru-RU" sz="1400" dirty="0" smtClean="0">
                <a:latin typeface="Times New Roman" pitchFamily="18" charset="0"/>
              </a:rPr>
              <a:t>Почепского </a:t>
            </a:r>
            <a:r>
              <a:rPr lang="ru-RU" altLang="ru-RU" sz="1400" dirty="0">
                <a:latin typeface="Times New Roman" pitchFamily="18" charset="0"/>
              </a:rPr>
              <a:t>сельсовета  от </a:t>
            </a:r>
            <a:r>
              <a:rPr lang="ru-RU" altLang="ru-RU" sz="1400" dirty="0" smtClean="0">
                <a:latin typeface="Times New Roman" pitchFamily="18" charset="0"/>
              </a:rPr>
              <a:t>17.12.2018 № 126 «</a:t>
            </a:r>
            <a:r>
              <a:rPr lang="ru-RU" altLang="ru-RU" sz="1400" dirty="0">
                <a:latin typeface="Times New Roman" pitchFamily="18" charset="0"/>
              </a:rPr>
              <a:t>О бюджете  муниципального образования </a:t>
            </a:r>
            <a:r>
              <a:rPr lang="ru-RU" altLang="ru-RU" sz="1400" dirty="0" smtClean="0">
                <a:latin typeface="Times New Roman" pitchFamily="18" charset="0"/>
              </a:rPr>
              <a:t>«</a:t>
            </a:r>
            <a:r>
              <a:rPr lang="ru-RU" altLang="ru-RU" sz="1400" dirty="0" err="1" smtClean="0">
                <a:latin typeface="Times New Roman" pitchFamily="18" charset="0"/>
              </a:rPr>
              <a:t>Почепский</a:t>
            </a:r>
            <a:r>
              <a:rPr lang="ru-RU" altLang="ru-RU" sz="1400" dirty="0" smtClean="0">
                <a:latin typeface="Times New Roman" pitchFamily="18" charset="0"/>
              </a:rPr>
              <a:t> </a:t>
            </a:r>
            <a:r>
              <a:rPr lang="ru-RU" altLang="ru-RU" sz="1400" dirty="0">
                <a:latin typeface="Times New Roman" pitchFamily="18" charset="0"/>
              </a:rPr>
              <a:t>сельсовет» Дмитриевского района  Курской области на </a:t>
            </a:r>
            <a:r>
              <a:rPr lang="ru-RU" altLang="ru-RU" sz="1400" dirty="0" smtClean="0">
                <a:latin typeface="Times New Roman" pitchFamily="18" charset="0"/>
              </a:rPr>
              <a:t>2019 год и на плановый период 2020 и 2021 годов».</a:t>
            </a:r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3"/>
          <p:cNvSpPr>
            <a:spLocks noChangeArrowheads="1"/>
          </p:cNvSpPr>
          <p:nvPr/>
        </p:nvSpPr>
        <p:spPr bwMode="auto">
          <a:xfrm>
            <a:off x="287338" y="404664"/>
            <a:ext cx="88566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Основные параметры бюджета </a:t>
            </a:r>
            <a:r>
              <a:rPr lang="ru-RU" alt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Почепского </a:t>
            </a:r>
            <a:r>
              <a:rPr lang="ru-RU" altLang="ru-RU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сельсовета </a:t>
            </a:r>
            <a:endParaRPr lang="ru-RU" altLang="ru-RU" sz="20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Дмитриевского района </a:t>
            </a:r>
            <a:r>
              <a:rPr lang="ru-RU" alt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Курской области за 2019 год</a:t>
            </a:r>
            <a:endParaRPr lang="ru-RU" altLang="ru-RU" sz="2000" i="1" dirty="0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71670" y="1628800"/>
          <a:ext cx="5286412" cy="2736305"/>
        </p:xfrm>
        <a:graphic>
          <a:graphicData uri="http://schemas.openxmlformats.org/drawingml/2006/table">
            <a:tbl>
              <a:tblPr/>
              <a:tblGrid>
                <a:gridCol w="2642249"/>
                <a:gridCol w="2644163"/>
              </a:tblGrid>
              <a:tr h="5424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CBB8B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CBB8B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681" marR="6168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8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CBB8B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CBB8B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681" marR="6168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88C5"/>
                    </a:solidFill>
                  </a:tcPr>
                </a:tc>
              </a:tr>
              <a:tr h="565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CBB8B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CBB8B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681" marR="6168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8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8963,0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681" marR="6168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7E0"/>
                    </a:solidFill>
                  </a:tcPr>
                </a:tc>
              </a:tr>
              <a:tr h="6754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CBB8B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CBB8B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681" marR="6168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8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5779,9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681" marR="6168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7E0"/>
                    </a:solidFill>
                  </a:tcPr>
                </a:tc>
              </a:tr>
              <a:tr h="9523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CBB8B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CBB8B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681" marR="6168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8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3183,1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681" marR="61681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5"/>
          <p:cNvSpPr>
            <a:spLocks noChangeArrowheads="1"/>
          </p:cNvSpPr>
          <p:nvPr/>
        </p:nvSpPr>
        <p:spPr bwMode="auto">
          <a:xfrm>
            <a:off x="107950" y="260350"/>
            <a:ext cx="8928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Исполнение бюджета по доходам за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altLang="ru-RU" sz="2400" dirty="0"/>
          </a:p>
        </p:txBody>
      </p:sp>
      <p:graphicFrame>
        <p:nvGraphicFramePr>
          <p:cNvPr id="5252" name="Group 132"/>
          <p:cNvGraphicFramePr>
            <a:graphicFrameLocks noGrp="1"/>
          </p:cNvGraphicFramePr>
          <p:nvPr/>
        </p:nvGraphicFramePr>
        <p:xfrm>
          <a:off x="1042988" y="798513"/>
          <a:ext cx="7607300" cy="4511491"/>
        </p:xfrm>
        <a:graphic>
          <a:graphicData uri="http://schemas.openxmlformats.org/drawingml/2006/table">
            <a:tbl>
              <a:tblPr/>
              <a:tblGrid>
                <a:gridCol w="5189538"/>
                <a:gridCol w="1196994"/>
                <a:gridCol w="1220768"/>
              </a:tblGrid>
              <a:tr h="627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дохода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2019 год, тыс.рублей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за 2019 год, тыс.рублей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доходы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782,5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782,5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4684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729,7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729,7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6013,6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6010,3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6013,6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6010,3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2170,2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2170,2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от других бюджетов бюджетной системы Российской Федерации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479,6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479,6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 трансферты)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1505,3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1505,3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от других бюджетов бюджетной системы Российской Федерации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77,8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77,8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107,4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107,4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ДОХОДЫ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8966,3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8963,0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Прямоугольник 3"/>
          <p:cNvSpPr>
            <a:spLocks noChangeArrowheads="1"/>
          </p:cNvSpPr>
          <p:nvPr/>
        </p:nvSpPr>
        <p:spPr bwMode="auto">
          <a:xfrm>
            <a:off x="112713" y="260350"/>
            <a:ext cx="8928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2400" b="1" i="1" dirty="0">
                <a:latin typeface="Times New Roman" pitchFamily="18" charset="0"/>
                <a:cs typeface="Times New Roman" pitchFamily="18" charset="0"/>
              </a:rPr>
              <a:t>Основные направления по доходам за  </a:t>
            </a:r>
            <a:r>
              <a:rPr lang="ru-RU" altLang="ru-RU" sz="2400" b="1" i="1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altLang="ru-RU" sz="2400" b="1" i="1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5" name="Диаграмма 3"/>
          <p:cNvGraphicFramePr>
            <a:graphicFrameLocks/>
          </p:cNvGraphicFramePr>
          <p:nvPr/>
        </p:nvGraphicFramePr>
        <p:xfrm>
          <a:off x="469900" y="1050925"/>
          <a:ext cx="8566150" cy="562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>
            <a:off x="4716463" y="5013325"/>
            <a:ext cx="215900" cy="36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3"/>
          <p:cNvSpPr>
            <a:spLocks noChangeArrowheads="1"/>
          </p:cNvSpPr>
          <p:nvPr/>
        </p:nvSpPr>
        <p:spPr bwMode="auto">
          <a:xfrm>
            <a:off x="250825" y="352425"/>
            <a:ext cx="856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по расходам за  </a:t>
            </a:r>
            <a:r>
              <a:rPr lang="ru-RU" alt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altLang="ru-RU" sz="24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altLang="ru-RU" sz="24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287" name="Group 119"/>
          <p:cNvGraphicFramePr>
            <a:graphicFrameLocks noGrp="1"/>
          </p:cNvGraphicFramePr>
          <p:nvPr/>
        </p:nvGraphicFramePr>
        <p:xfrm>
          <a:off x="611560" y="908720"/>
          <a:ext cx="8267700" cy="5145089"/>
        </p:xfrm>
        <a:graphic>
          <a:graphicData uri="http://schemas.openxmlformats.org/drawingml/2006/table">
            <a:tbl>
              <a:tblPr/>
              <a:tblGrid>
                <a:gridCol w="4752528"/>
                <a:gridCol w="576064"/>
                <a:gridCol w="432048"/>
                <a:gridCol w="432048"/>
                <a:gridCol w="1008112"/>
                <a:gridCol w="1066900"/>
              </a:tblGrid>
              <a:tr h="1139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ГРБС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Рз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2019 год, тыс.рублей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за  2019 год, тыс.рублей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4364,9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2609,5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451,2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451,2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1210,6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1146,1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Резервные фонды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2650,0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962,1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77,8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77,8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Мобилизационная  и вневойсковая подготовка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77,8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77,8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первичных мер пожарной безопасности в границах населенных</a:t>
                      </a:r>
                    </a:p>
                    <a:p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пунктов муниципальных образований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80" name="Group 88"/>
          <p:cNvGraphicFramePr>
            <a:graphicFrameLocks noGrp="1"/>
          </p:cNvGraphicFramePr>
          <p:nvPr/>
        </p:nvGraphicFramePr>
        <p:xfrm>
          <a:off x="539552" y="188640"/>
          <a:ext cx="8245475" cy="5022203"/>
        </p:xfrm>
        <a:graphic>
          <a:graphicData uri="http://schemas.openxmlformats.org/drawingml/2006/table">
            <a:tbl>
              <a:tblPr/>
              <a:tblGrid>
                <a:gridCol w="4392488"/>
                <a:gridCol w="792088"/>
                <a:gridCol w="432048"/>
                <a:gridCol w="432048"/>
                <a:gridCol w="1080120"/>
                <a:gridCol w="1116683"/>
              </a:tblGrid>
              <a:tr h="1096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ГРБС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Рз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2019 год,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рублей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за  2019 год, тыс. рублей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107,4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107,4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экономики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107,4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107,4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71,9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23738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71,9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3738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3738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3014,0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2670,1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3014,0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2670,1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451,0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236,1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Пенсионное обеспечение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449,6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236,1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8248,7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5779,9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Прямоугольник 5"/>
          <p:cNvSpPr>
            <a:spLocks noChangeArrowheads="1"/>
          </p:cNvSpPr>
          <p:nvPr/>
        </p:nvSpPr>
        <p:spPr bwMode="auto">
          <a:xfrm>
            <a:off x="158750" y="12700"/>
            <a:ext cx="8712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i="1" dirty="0"/>
              <a:t>Основные направления по расходам</a:t>
            </a:r>
          </a:p>
          <a:p>
            <a:pPr algn="ctr"/>
            <a:r>
              <a:rPr lang="ru-RU" altLang="ru-RU" sz="2400" b="1" i="1" dirty="0"/>
              <a:t> за  </a:t>
            </a:r>
            <a:r>
              <a:rPr lang="ru-RU" altLang="ru-RU" sz="2400" b="1" i="1" dirty="0" smtClean="0"/>
              <a:t>2019 </a:t>
            </a:r>
            <a:r>
              <a:rPr lang="ru-RU" altLang="ru-RU" sz="2400" b="1" i="1" dirty="0"/>
              <a:t>год</a:t>
            </a:r>
            <a:endParaRPr lang="ru-RU" altLang="ru-RU" sz="2400" i="1" dirty="0"/>
          </a:p>
        </p:txBody>
      </p:sp>
      <p:graphicFrame>
        <p:nvGraphicFramePr>
          <p:cNvPr id="1026" name="Диаграмма 3"/>
          <p:cNvGraphicFramePr>
            <a:graphicFrameLocks/>
          </p:cNvGraphicFramePr>
          <p:nvPr/>
        </p:nvGraphicFramePr>
        <p:xfrm>
          <a:off x="900113" y="1125538"/>
          <a:ext cx="8026400" cy="5221287"/>
        </p:xfrm>
        <a:graphic>
          <a:graphicData uri="http://schemas.openxmlformats.org/presentationml/2006/ole">
            <p:oleObj spid="_x0000_s1026" name="Worksheet" r:id="rId4" imgW="9144000" imgH="617220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i="1" dirty="0"/>
              <a:t>Исполнение бюджета  </a:t>
            </a:r>
            <a:r>
              <a:rPr lang="ru-RU" altLang="ru-RU" sz="2400" b="1" i="1" dirty="0" smtClean="0"/>
              <a:t>2019 </a:t>
            </a:r>
            <a:r>
              <a:rPr lang="ru-RU" altLang="ru-RU" sz="2400" b="1" i="1" dirty="0"/>
              <a:t>года в разрезе функциональной классификации расходов</a:t>
            </a:r>
            <a:endParaRPr lang="ru-RU" altLang="ru-RU" sz="2400" i="1" dirty="0"/>
          </a:p>
        </p:txBody>
      </p:sp>
      <p:sp>
        <p:nvSpPr>
          <p:cNvPr id="4" name="Овал 3"/>
          <p:cNvSpPr/>
          <p:nvPr/>
        </p:nvSpPr>
        <p:spPr>
          <a:xfrm>
            <a:off x="1714500" y="1196975"/>
            <a:ext cx="6002338" cy="131445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pitchFamily="34" charset="0"/>
              </a:rPr>
              <a:t>Общегосударственные вопросы</a:t>
            </a:r>
          </a:p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cs typeface="Arial" pitchFamily="34" charset="0"/>
              </a:rPr>
              <a:t>(содержание органа местного самоуправления)</a:t>
            </a:r>
          </a:p>
          <a:p>
            <a:pPr algn="ctr">
              <a:defRPr/>
            </a:pPr>
            <a:r>
              <a:rPr lang="ru-RU" dirty="0" smtClean="0">
                <a:solidFill>
                  <a:srgbClr val="FFFFFF"/>
                </a:solidFill>
                <a:cs typeface="Arial" pitchFamily="34" charset="0"/>
              </a:rPr>
              <a:t>1596,3 </a:t>
            </a:r>
            <a:r>
              <a:rPr lang="ru-RU" dirty="0">
                <a:solidFill>
                  <a:srgbClr val="FFFFFF"/>
                </a:solidFill>
                <a:cs typeface="Arial" pitchFamily="34" charset="0"/>
              </a:rPr>
              <a:t>тыс. рублей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691680" y="2708920"/>
            <a:ext cx="2880000" cy="21600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FFFFFF"/>
                </a:solidFill>
                <a:cs typeface="Arial" pitchFamily="34" charset="0"/>
              </a:rPr>
              <a:t>Функционирование высшего должностного лица субъекта Российской Федерации и муниципального образования</a:t>
            </a:r>
          </a:p>
          <a:p>
            <a:pPr algn="ctr">
              <a:defRPr/>
            </a:pPr>
            <a:r>
              <a:rPr lang="ru-RU" sz="1400" dirty="0" smtClean="0">
                <a:solidFill>
                  <a:srgbClr val="FFFFFF"/>
                </a:solidFill>
                <a:cs typeface="Arial" pitchFamily="34" charset="0"/>
              </a:rPr>
              <a:t>451,2 тыс</a:t>
            </a:r>
            <a:r>
              <a:rPr lang="ru-RU" sz="1400" dirty="0">
                <a:solidFill>
                  <a:srgbClr val="FFFFFF"/>
                </a:solidFill>
                <a:cs typeface="Arial" pitchFamily="34" charset="0"/>
              </a:rPr>
              <a:t>. рублей 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5220072" y="2708920"/>
            <a:ext cx="2880000" cy="21600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FFFFFF"/>
                </a:solidFill>
                <a:cs typeface="Arial" pitchFamily="34" charset="0"/>
              </a:rPr>
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</a:r>
          </a:p>
          <a:p>
            <a:pPr algn="ctr">
              <a:defRPr/>
            </a:pPr>
            <a:r>
              <a:rPr lang="ru-RU" sz="1400" dirty="0" smtClean="0">
                <a:solidFill>
                  <a:srgbClr val="FFFFFF"/>
                </a:solidFill>
                <a:cs typeface="Arial" pitchFamily="34" charset="0"/>
              </a:rPr>
              <a:t>1145,1 тыс</a:t>
            </a:r>
            <a:r>
              <a:rPr lang="ru-RU" sz="1400" dirty="0">
                <a:solidFill>
                  <a:srgbClr val="FFFFFF"/>
                </a:solidFill>
                <a:cs typeface="Arial" pitchFamily="34" charset="0"/>
              </a:rPr>
              <a:t>. рублей</a:t>
            </a: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1835697" y="5013176"/>
            <a:ext cx="2520280" cy="9699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FFFFFF"/>
                </a:solidFill>
                <a:cs typeface="Arial" pitchFamily="34" charset="0"/>
              </a:rPr>
              <a:t>Глава муниципального образования</a:t>
            </a:r>
          </a:p>
          <a:p>
            <a:pPr algn="ctr">
              <a:defRPr/>
            </a:pPr>
            <a:r>
              <a:rPr lang="ru-RU" sz="1400" dirty="0" smtClean="0">
                <a:solidFill>
                  <a:srgbClr val="FFFFFF"/>
                </a:solidFill>
                <a:cs typeface="Arial" pitchFamily="34" charset="0"/>
              </a:rPr>
              <a:t>451,2 тыс</a:t>
            </a:r>
            <a:r>
              <a:rPr lang="ru-RU" sz="1400" dirty="0">
                <a:solidFill>
                  <a:srgbClr val="FFFFFF"/>
                </a:solidFill>
                <a:cs typeface="Arial" pitchFamily="34" charset="0"/>
              </a:rPr>
              <a:t>. </a:t>
            </a:r>
            <a:r>
              <a:rPr lang="ru-RU" sz="1400" dirty="0" smtClean="0">
                <a:solidFill>
                  <a:srgbClr val="FFFFFF"/>
                </a:solidFill>
                <a:cs typeface="Arial" pitchFamily="34" charset="0"/>
              </a:rPr>
              <a:t>рублей</a:t>
            </a:r>
          </a:p>
          <a:p>
            <a:pPr algn="ctr">
              <a:defRPr/>
            </a:pPr>
            <a:endParaRPr lang="ru-RU" sz="1400" dirty="0">
              <a:solidFill>
                <a:srgbClr val="FFFFFF"/>
              </a:solidFill>
              <a:cs typeface="Arial" pitchFamily="34" charset="0"/>
            </a:endParaRPr>
          </a:p>
        </p:txBody>
      </p:sp>
      <p:cxnSp>
        <p:nvCxnSpPr>
          <p:cNvPr id="7" name="Прямая со стрелкой 6"/>
          <p:cNvCxnSpPr>
            <a:stCxn id="4" idx="3"/>
            <a:endCxn id="5" idx="0"/>
          </p:cNvCxnSpPr>
          <p:nvPr/>
        </p:nvCxnSpPr>
        <p:spPr>
          <a:xfrm>
            <a:off x="2593523" y="2318928"/>
            <a:ext cx="538157" cy="38999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4"/>
            <a:endCxn id="8" idx="0"/>
          </p:cNvCxnSpPr>
          <p:nvPr/>
        </p:nvCxnSpPr>
        <p:spPr>
          <a:xfrm>
            <a:off x="4715669" y="2511425"/>
            <a:ext cx="1944403" cy="19749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323850" y="4941888"/>
            <a:ext cx="193675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23850" y="4149725"/>
            <a:ext cx="0" cy="79216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5036</TotalTime>
  <Words>620</Words>
  <Application>Microsoft Office PowerPoint</Application>
  <PresentationFormat>Экран (4:3)</PresentationFormat>
  <Paragraphs>247</Paragraphs>
  <Slides>10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Солнцестояние</vt:lpstr>
      <vt:lpstr>Лист Microsoft Office Excel 97-2003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М.О. Косоротова</dc:creator>
  <cp:lastModifiedBy>Windows User</cp:lastModifiedBy>
  <cp:revision>393</cp:revision>
  <cp:lastPrinted>1601-01-01T00:00:00Z</cp:lastPrinted>
  <dcterms:created xsi:type="dcterms:W3CDTF">2013-09-04T09:03:10Z</dcterms:created>
  <dcterms:modified xsi:type="dcterms:W3CDTF">2020-04-08T11:56:58Z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